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9" r:id="rId7"/>
    <p:sldId id="262" r:id="rId8"/>
    <p:sldId id="267" r:id="rId9"/>
    <p:sldId id="263" r:id="rId10"/>
    <p:sldId id="264" r:id="rId11"/>
    <p:sldId id="265" r:id="rId12"/>
    <p:sldId id="270" r:id="rId13"/>
    <p:sldId id="257" r:id="rId14"/>
    <p:sldId id="266" r:id="rId15"/>
    <p:sldId id="271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ubik" panose="020B0604020202020204" charset="-79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  <p:embeddedFont>
      <p:font typeface="Rubik Medium" panose="020B0604020202020204" charset="-79"/>
      <p:regular r:id="rId30"/>
      <p:bold r:id="rId31"/>
      <p:italic r:id="rId32"/>
      <p:boldItalic r:id="rId33"/>
    </p:embeddedFont>
    <p:embeddedFont>
      <p:font typeface="Rubik SemiBold" panose="020B0604020202020204" charset="-79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mgPNRyAyLAkSnvecW6+hZdaz5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3B5589D-54D6-F064-2170-37D35A00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211DF359-1810-52AA-2FC1-856109A301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7B29B15A-2F15-F449-5867-D36BCFC32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964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DD4D8B8-F8A8-6983-2159-CBCB8839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4973D7AD-9214-B530-57A9-0986AC4FF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AF8D8BDE-8041-7A5A-B0EF-E7C66B34B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6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CA699CB-550A-5159-6572-19F074B9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0E30ECF5-5AB3-2363-6E26-B1AB6FAD6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AEDEE228-1002-E549-56E4-FBDE2867D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48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31C3B46-6877-817F-6880-76312AD9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6011E2D9-B421-441D-E469-CC50054D3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B60B337A-68BC-628A-C47C-667D12C0D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6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coding.com/certificates/L4PQ1L604XO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cademy.dqlab.id/certificate/pdf/DQLABDEPROAFPMI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ademy.dqlab.id/certificate/pdf/DQLABSQLTSOJETHT" TargetMode="External"/><Relationship Id="rId5" Type="http://schemas.openxmlformats.org/officeDocument/2006/relationships/hyperlink" Target="https://academy.dqlab.id/certificate/pdf/DQLABPRJC3URHTAG" TargetMode="External"/><Relationship Id="rId10" Type="http://schemas.openxmlformats.org/officeDocument/2006/relationships/hyperlink" Target="https://coursenet.s3.ap-southeast-3.amazonaws.com/Course-Net/CompletionCertificateALEX%20PUJI%20FIRMANSYAH-109398.pdf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academy.dqlab.id/certificate/pdf/DQLABPDI10DCOUN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8025" y="1302390"/>
            <a:ext cx="6239100" cy="12926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400" dirty="0" err="1">
                <a:solidFill>
                  <a:schemeClr val="bg1"/>
                </a:solidFill>
              </a:rPr>
              <a:t>Membuat</a:t>
            </a:r>
            <a:r>
              <a:rPr lang="en-US" sz="2400" dirty="0">
                <a:solidFill>
                  <a:schemeClr val="bg1"/>
                </a:solidFill>
              </a:rPr>
              <a:t> Data Warehouse dan Stored Procedure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salah </a:t>
            </a:r>
            <a:r>
              <a:rPr lang="en-US" sz="2400" dirty="0" err="1">
                <a:solidFill>
                  <a:schemeClr val="bg1"/>
                </a:solidFill>
              </a:rPr>
              <a:t>satu</a:t>
            </a:r>
            <a:r>
              <a:rPr lang="en-US" sz="2400" dirty="0">
                <a:solidFill>
                  <a:schemeClr val="bg1"/>
                </a:solidFill>
              </a:rPr>
              <a:t> client ID/X Partners</a:t>
            </a:r>
            <a:endParaRPr lang="en-ID" sz="2400" b="0" i="0" u="none" strike="noStrike" cap="none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</a:t>
            </a:r>
            <a:r>
              <a:rPr lang="en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- </a:t>
            </a: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899" y="3699700"/>
            <a:ext cx="4982677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ALEX PUJI FIRMANSYAH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t="2079" b="2079"/>
          <a:stretch/>
        </p:blipFill>
        <p:spPr>
          <a:xfrm>
            <a:off x="2246350" y="256450"/>
            <a:ext cx="1328711" cy="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Create ETL Job for Fact Table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g23ec2985a68_1_49"/>
          <p:cNvSpPr txBox="1"/>
          <p:nvPr/>
        </p:nvSpPr>
        <p:spPr>
          <a:xfrm>
            <a:off x="723015" y="1383249"/>
            <a:ext cx="6691423" cy="94638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Membuat</a:t>
            </a:r>
            <a:r>
              <a:rPr lang="en-ID" sz="1100" dirty="0"/>
              <a:t> job ETL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menggabungkan</a:t>
            </a:r>
            <a:r>
              <a:rPr lang="en-ID" sz="1100" dirty="0"/>
              <a:t> data </a:t>
            </a:r>
            <a:r>
              <a:rPr lang="en-ID" sz="1100" dirty="0" err="1"/>
              <a:t>transaksi</a:t>
            </a:r>
            <a:r>
              <a:rPr lang="en-ID" sz="1100" dirty="0"/>
              <a:t> (</a:t>
            </a:r>
            <a:r>
              <a:rPr lang="en-ID" sz="1100" dirty="0" err="1"/>
              <a:t>transaksi_excel</a:t>
            </a:r>
            <a:r>
              <a:rPr lang="en-ID" sz="1100" dirty="0"/>
              <a:t>, </a:t>
            </a:r>
            <a:r>
              <a:rPr lang="en-ID" sz="1100" dirty="0" err="1"/>
              <a:t>transaksi_csv</a:t>
            </a:r>
            <a:r>
              <a:rPr lang="en-ID" sz="1100" dirty="0"/>
              <a:t>, </a:t>
            </a:r>
            <a:r>
              <a:rPr lang="en-ID" sz="1100" dirty="0" err="1"/>
              <a:t>transaksi_db</a:t>
            </a:r>
            <a:r>
              <a:rPr lang="en-ID" sz="1100" dirty="0"/>
              <a:t>)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di </a:t>
            </a:r>
            <a:r>
              <a:rPr lang="en-ID" sz="1100" dirty="0" err="1"/>
              <a:t>tabel</a:t>
            </a:r>
            <a:r>
              <a:rPr lang="en-ID" sz="1100" dirty="0"/>
              <a:t> </a:t>
            </a:r>
            <a:r>
              <a:rPr lang="en-ID" sz="1100" dirty="0" err="1"/>
              <a:t>FactTransaction</a:t>
            </a:r>
            <a:r>
              <a:rPr lang="en-ID" sz="1100" dirty="0"/>
              <a:t>. Lalu pada </a:t>
            </a:r>
            <a:r>
              <a:rPr lang="en-ID" sz="1100" dirty="0" err="1"/>
              <a:t>tUniq</a:t>
            </a:r>
            <a:r>
              <a:rPr lang="en-ID" sz="1100" dirty="0"/>
              <a:t> </a:t>
            </a:r>
            <a:r>
              <a:rPr lang="en-ID" sz="1100" dirty="0" err="1"/>
              <a:t>dilakukan</a:t>
            </a:r>
            <a:r>
              <a:rPr lang="en-ID" sz="1100" dirty="0"/>
              <a:t> </a:t>
            </a:r>
            <a:r>
              <a:rPr lang="en-ID" sz="1100" dirty="0" err="1"/>
              <a:t>pembersihan</a:t>
            </a:r>
            <a:r>
              <a:rPr lang="en-ID" sz="1100" dirty="0"/>
              <a:t> data agar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row yang </a:t>
            </a:r>
            <a:r>
              <a:rPr lang="en-ID" sz="1100" dirty="0" err="1"/>
              <a:t>duplikat</a:t>
            </a:r>
            <a:r>
              <a:rPr lang="en-ID" sz="1100" dirty="0"/>
              <a:t> di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tabel</a:t>
            </a:r>
            <a:r>
              <a:rPr lang="en-ID" sz="1100" dirty="0"/>
              <a:t> </a:t>
            </a:r>
            <a:r>
              <a:rPr lang="en-ID" sz="1100" dirty="0" err="1"/>
              <a:t>FactTransaction</a:t>
            </a:r>
            <a:r>
              <a:rPr lang="en-ID" sz="1100" dirty="0"/>
              <a:t>.</a:t>
            </a:r>
            <a:endParaRPr sz="11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0570E-961D-1FDA-207A-61F7AC7FD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2677984"/>
            <a:ext cx="6832933" cy="2117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254502" y="563224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Stored Procedure DailyTransaction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60310" y="1252099"/>
            <a:ext cx="4321307" cy="196204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Membuat</a:t>
            </a:r>
            <a:r>
              <a:rPr lang="en-ID" sz="1100" dirty="0"/>
              <a:t> dua Stored Procedure </a:t>
            </a:r>
            <a:r>
              <a:rPr lang="en-ID" sz="1100" b="1" dirty="0" err="1"/>
              <a:t>DailyTransaction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menghitung</a:t>
            </a:r>
            <a:r>
              <a:rPr lang="en-ID" sz="1100" dirty="0"/>
              <a:t> </a:t>
            </a:r>
            <a:r>
              <a:rPr lang="en-ID" sz="1100" dirty="0" err="1"/>
              <a:t>banyaknya</a:t>
            </a:r>
            <a:r>
              <a:rPr lang="en-ID" sz="1100" dirty="0"/>
              <a:t> </a:t>
            </a:r>
            <a:r>
              <a:rPr lang="en-ID" sz="1100" dirty="0" err="1"/>
              <a:t>transaksi</a:t>
            </a:r>
            <a:r>
              <a:rPr lang="en-ID" sz="1100" dirty="0"/>
              <a:t> </a:t>
            </a:r>
            <a:r>
              <a:rPr lang="en-ID" sz="1100" dirty="0" err="1"/>
              <a:t>beserta</a:t>
            </a:r>
            <a:r>
              <a:rPr lang="en-ID" sz="1100" dirty="0"/>
              <a:t> total </a:t>
            </a:r>
            <a:r>
              <a:rPr lang="en-ID" sz="1100" dirty="0" err="1"/>
              <a:t>nominalnya</a:t>
            </a:r>
            <a:r>
              <a:rPr lang="en-ID" sz="1100" dirty="0"/>
              <a:t> </a:t>
            </a:r>
            <a:r>
              <a:rPr lang="en-ID" sz="1100" dirty="0" err="1"/>
              <a:t>setiap</a:t>
            </a:r>
            <a:r>
              <a:rPr lang="en-ID" sz="1100" dirty="0"/>
              <a:t> </a:t>
            </a:r>
            <a:r>
              <a:rPr lang="en-ID" sz="1100" dirty="0" err="1"/>
              <a:t>harinya</a:t>
            </a:r>
            <a:r>
              <a:rPr lang="en-ID" sz="1100" dirty="0"/>
              <a:t>, agar </a:t>
            </a:r>
            <a:r>
              <a:rPr lang="en-ID" sz="1100" dirty="0" err="1"/>
              <a:t>mereka</a:t>
            </a:r>
            <a:r>
              <a:rPr lang="en-ID" sz="1100" dirty="0"/>
              <a:t> </a:t>
            </a:r>
            <a:r>
              <a:rPr lang="en-ID" sz="1100" dirty="0" err="1"/>
              <a:t>mendapatkan</a:t>
            </a:r>
            <a:r>
              <a:rPr lang="en-ID" sz="1100" dirty="0"/>
              <a:t> </a:t>
            </a:r>
            <a:r>
              <a:rPr lang="en-ID" sz="1100" dirty="0" err="1"/>
              <a:t>ringkasan</a:t>
            </a:r>
            <a:r>
              <a:rPr lang="en-ID" sz="1100" dirty="0"/>
              <a:t> data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cepat</a:t>
            </a:r>
            <a:r>
              <a:rPr lang="en-ID" sz="1100" dirty="0"/>
              <a:t>.</a:t>
            </a:r>
            <a:br>
              <a:rPr lang="en-ID" sz="1100" dirty="0"/>
            </a:br>
            <a:r>
              <a:rPr lang="en-ID" sz="1100" dirty="0"/>
              <a:t>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sv-SE" sz="1100" dirty="0"/>
              <a:t>Query SQL yang diberikan bertujuan untuk </a:t>
            </a:r>
            <a:r>
              <a:rPr lang="sv-SE" sz="1100" b="1" dirty="0"/>
              <a:t>menghitung dan menampilkan ringkasan transaksi harian</a:t>
            </a:r>
            <a:r>
              <a:rPr lang="sv-SE" sz="1100" dirty="0"/>
              <a:t> dalam rentang waktu tertentu.</a:t>
            </a:r>
            <a:endParaRPr sz="11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7A9DE-9E78-22F5-92AB-FA9CBD547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78" y="1504376"/>
            <a:ext cx="3862924" cy="3060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53C64-8DCC-E6DF-B467-B3B14B94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10" y="3214144"/>
            <a:ext cx="3277593" cy="1694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B4803213-A7C0-D1E2-F2D0-6EEF3DA6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41034237-8676-A4BD-1B90-6A1C14461C1A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87A1E82E-2578-131D-1D8E-13163F94F5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>
            <a:extLst>
              <a:ext uri="{FF2B5EF4-FFF2-40B4-BE49-F238E27FC236}">
                <a16:creationId xmlns:a16="http://schemas.microsoft.com/office/drawing/2014/main" id="{AF0CF984-CDAA-AB87-18C2-C1741D3A11AF}"/>
              </a:ext>
            </a:extLst>
          </p:cNvPr>
          <p:cNvSpPr txBox="1"/>
          <p:nvPr/>
        </p:nvSpPr>
        <p:spPr>
          <a:xfrm>
            <a:off x="310243" y="160296"/>
            <a:ext cx="8463000" cy="101563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Stored Procedure BalancePerCustomer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>
            <a:extLst>
              <a:ext uri="{FF2B5EF4-FFF2-40B4-BE49-F238E27FC236}">
                <a16:creationId xmlns:a16="http://schemas.microsoft.com/office/drawing/2014/main" id="{15EE3533-0195-7C19-6E2D-B9B0356606E1}"/>
              </a:ext>
            </a:extLst>
          </p:cNvPr>
          <p:cNvSpPr txBox="1"/>
          <p:nvPr/>
        </p:nvSpPr>
        <p:spPr>
          <a:xfrm>
            <a:off x="340499" y="1101405"/>
            <a:ext cx="4096821" cy="221596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Membuat</a:t>
            </a:r>
            <a:r>
              <a:rPr lang="en-ID" sz="1100" dirty="0"/>
              <a:t> dua Stored Procedure </a:t>
            </a:r>
            <a:r>
              <a:rPr lang="en-ID" sz="1100" b="1" dirty="0" err="1"/>
              <a:t>BalancePerCustomer</a:t>
            </a:r>
            <a:r>
              <a:rPr lang="en-ID" sz="1100" dirty="0"/>
              <a:t> </a:t>
            </a:r>
            <a:r>
              <a:rPr lang="it-IT" sz="1100" dirty="0"/>
              <a:t>untuk mengetahui sisa balance per customer, agar </a:t>
            </a:r>
            <a:r>
              <a:rPr lang="en-ID" sz="1100" dirty="0" err="1"/>
              <a:t>mereka</a:t>
            </a:r>
            <a:r>
              <a:rPr lang="en-ID" sz="1100" dirty="0"/>
              <a:t> </a:t>
            </a:r>
            <a:r>
              <a:rPr lang="en-ID" sz="1100" dirty="0" err="1"/>
              <a:t>mendapatkan</a:t>
            </a:r>
            <a:r>
              <a:rPr lang="en-ID" sz="1100" dirty="0"/>
              <a:t> </a:t>
            </a:r>
            <a:r>
              <a:rPr lang="en-ID" sz="1100" dirty="0" err="1"/>
              <a:t>ringkasan</a:t>
            </a:r>
            <a:r>
              <a:rPr lang="en-ID" sz="1100" dirty="0"/>
              <a:t> data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cepat</a:t>
            </a:r>
            <a:r>
              <a:rPr lang="en-ID" sz="1100" dirty="0"/>
              <a:t>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Tujuan</a:t>
            </a:r>
            <a:r>
              <a:rPr lang="en-ID" sz="11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Akhir: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Menggunakan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logika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semua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transaksi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baik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berupa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penambahan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(Deposit)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maupun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pengurangan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(Withdrawal),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dihitung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perubahan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bersih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pada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saldo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akun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367F0-36D9-F881-E014-36C44725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564" y="1175928"/>
            <a:ext cx="4086193" cy="3703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D6B58-B21D-06B4-039B-FF58E354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8" y="3027582"/>
            <a:ext cx="3273878" cy="19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Anda dapat mengganti</a:t>
            </a:r>
            <a:r>
              <a:rPr lang="en" sz="1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Anda dapat menambahkan slide sesuai kebutuhan. </a:t>
            </a: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 SIlahkan hapus slide ini setelah anda membuat salinan dokumen ini di drive Anda</a:t>
            </a: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625" y="4140050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5C61440A-4F2D-266E-402D-C78F2936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>
            <a:extLst>
              <a:ext uri="{FF2B5EF4-FFF2-40B4-BE49-F238E27FC236}">
                <a16:creationId xmlns:a16="http://schemas.microsoft.com/office/drawing/2014/main" id="{2729F8E0-06C5-A7B2-1760-21928A584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2">
            <a:extLst>
              <a:ext uri="{FF2B5EF4-FFF2-40B4-BE49-F238E27FC236}">
                <a16:creationId xmlns:a16="http://schemas.microsoft.com/office/drawing/2014/main" id="{345D3591-B59A-BF4D-3AA8-4B7E24D2C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Anda dapat mengganti</a:t>
            </a:r>
            <a:r>
              <a:rPr lang="en" sz="1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Anda dapat menambahkan slide sesuai kebutuhan. </a:t>
            </a: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 SIlahkan hapus slide ini setelah anda membuat salinan dokumen ini di drive Anda</a:t>
            </a: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0556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-100413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9328" y="32960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5001930" y="696647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Alex Puji Firmansyah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294775" y="45606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*notes: just a sample page</a:t>
            </a:r>
            <a:endParaRPr sz="1400" b="1" i="0" u="none" strike="noStrike" cap="none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40275" y="1158968"/>
            <a:ext cx="4035450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2000" b="1" i="0" dirty="0">
                <a:solidFill>
                  <a:schemeClr val="tx1"/>
                </a:solidFill>
                <a:effectLst/>
                <a:latin typeface="-apple-system"/>
              </a:rPr>
              <a:t>About You</a:t>
            </a:r>
            <a:endParaRPr lang="en-ID" sz="12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Mahasiswa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aktif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semester 4 yang sangat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tertarik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dunia data.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Melalui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proyek-proyek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seperti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membangun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data warehouse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BigQuery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melakukan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ETL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Pandas,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telah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mengasah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kemampuan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dalam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SQL, Python,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berbagai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tools data engineering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lainnya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. </a:t>
            </a:r>
            <a:br>
              <a:rPr lang="en-ID" sz="1200" b="1" dirty="0">
                <a:solidFill>
                  <a:schemeClr val="tx1"/>
                </a:solidFill>
              </a:rPr>
            </a:br>
            <a:br>
              <a:rPr lang="en-ID" sz="1200" b="1" dirty="0">
                <a:solidFill>
                  <a:schemeClr val="tx1"/>
                </a:solidFill>
              </a:rPr>
            </a:b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Saat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ini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sedang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aktif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mempelajari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cloud computing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untuk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memperluas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pengetahuan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tentang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infrastruktur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data yang scalable. Saya sangat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tertarik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untuk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bergabung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tim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yang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inovatif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berkontribusi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dalam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proyek-proyek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data yang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menarik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sz="1200" b="1" i="0" u="none" strike="noStrike" cap="none" dirty="0">
              <a:solidFill>
                <a:schemeClr val="tx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973899" y="372309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Lamongan, Jawa Timur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299" y="461147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299" y="36933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098" y="422076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973899" y="4576454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auto"/>
            <a:r>
              <a:rPr lang="en-ID" b="1" i="0" dirty="0">
                <a:effectLst/>
                <a:latin typeface="var(--artdeco-reset-typography-font-family-sans)"/>
              </a:rPr>
              <a:t>www.linkedin.com/in/alex-puji-firmansyah</a:t>
            </a:r>
          </a:p>
        </p:txBody>
      </p:sp>
      <p:sp>
        <p:nvSpPr>
          <p:cNvPr id="85" name="Google Shape;85;p3"/>
          <p:cNvSpPr txBox="1"/>
          <p:nvPr/>
        </p:nvSpPr>
        <p:spPr>
          <a:xfrm>
            <a:off x="973899" y="4136389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alexpujifirmansyah080803@gmail.com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8463A-9FD5-7627-0BC8-9A1576E5C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057" y="545476"/>
            <a:ext cx="2144341" cy="2859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335930"/>
            <a:ext cx="86532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Engineer Challengge With Python |  </a:t>
            </a:r>
            <a:r>
              <a:rPr lang="en-ID" sz="11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https://academy.dqlab.id/certificate/pdf/DQLABPRJC3URHTAG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Okt, 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Engineer Challenge with SQL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r>
              <a:rPr lang="en" sz="11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https://academy.dqlab.id/certificate/pdf/DQLABSQLTSOJETHT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Okt,</a:t>
            </a:r>
            <a:r>
              <a:rPr lang="en" sz="11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Project Simple ETL with Pandas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https://academy.dqlab.id/certificate/pdf/DQLABDEPROAFPMIE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Okt,</a:t>
            </a:r>
            <a:r>
              <a:rPr lang="en" sz="11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Engineer Learnig Path at Google Cloud Skills|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https://www.credly.com/users/alex-puji-firmansyah</a:t>
            </a:r>
            <a:r>
              <a:rPr lang="en" sz="11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Sep , 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Cloud Practitioner Essentials (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Belajar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Dasar AWS Cloud)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https://www.dicoding.com/certificates/L4PQ1L604XO1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Agu, 2024.</a:t>
            </a: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Pentaho Data Integration Fundamentals 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9"/>
              </a:rPr>
              <a:t>https://academy.dqlab.id/certificate/pdf/DQLABPDI10DCOUNQ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Mei, 2024.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Merancang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Database dan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Membangun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Karir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 Engineer 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10"/>
              </a:rPr>
              <a:t>https://coursenet.s3.ap-southeast-3.amazonaws.com/Course-Net/CompletionCertificateALEX%20PUJI%20FIRMANSYAH-109398.pdf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Mei, 2024.</a:t>
            </a: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" name="Google Shape;94;g265ee868302_0_130"/>
          <p:cNvSpPr txBox="1"/>
          <p:nvPr/>
        </p:nvSpPr>
        <p:spPr>
          <a:xfrm>
            <a:off x="5294775" y="45606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*notes: just a sample page</a:t>
            </a:r>
            <a:endParaRPr sz="1400" b="1" i="0" u="none" strike="noStrike" cap="none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705232"/>
            <a:ext cx="6043971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ID/X Partners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adalah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perusahaan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konsultan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didirikan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pada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tahun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2002 oleh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mantan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banker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konsultan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memiliki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pengalaman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luas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dalam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siklus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kredit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proses,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pengembangan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skor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kinerja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. Perusahaan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ini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memiliki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pengalaman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luas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dalam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melayani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korporasi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di Asia dan Australia,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serta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berbagai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industri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seperti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jasa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keuangan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telekomunikasi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manufaktur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ritel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.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b="1" dirty="0">
              <a:solidFill>
                <a:schemeClr val="tx1"/>
              </a:solidFill>
              <a:latin typeface="__Inter_d65c78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ID/X Partners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menawarkan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jasa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konsultasi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spesialis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dalam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menggunakan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solusi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analitik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data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pengambilan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keputusan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(DAD)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dikombinasikan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dengan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risiko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pemasaran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terintegrasi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untuk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membantu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klien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meningkatkan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profitabilitas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portofolio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dan proses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bisnis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.</a:t>
            </a:r>
            <a:endParaRPr b="1" i="0" u="none" strike="noStrike" cap="none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077" y="1705232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227296" y="1206636"/>
            <a:ext cx="83403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D" sz="1200" b="1" dirty="0" err="1"/>
              <a:t>Deskripsi</a:t>
            </a:r>
            <a:r>
              <a:rPr lang="en-ID" sz="1200" b="1" dirty="0"/>
              <a:t> </a:t>
            </a:r>
            <a:r>
              <a:rPr lang="en-ID" sz="1200" b="1" dirty="0" err="1"/>
              <a:t>Proyek</a:t>
            </a:r>
            <a:endParaRPr lang="en-ID" sz="1200" b="1" dirty="0"/>
          </a:p>
          <a:p>
            <a:pPr algn="just"/>
            <a:endParaRPr lang="en-ID" sz="1200" dirty="0"/>
          </a:p>
          <a:p>
            <a:pPr algn="just"/>
            <a:r>
              <a:rPr lang="en-ID" sz="1200" dirty="0"/>
              <a:t>Salah </a:t>
            </a:r>
            <a:r>
              <a:rPr lang="en-ID" sz="1200" dirty="0" err="1"/>
              <a:t>satu</a:t>
            </a:r>
            <a:r>
              <a:rPr lang="en-ID" sz="1200" dirty="0"/>
              <a:t> client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perusahaan</a:t>
            </a:r>
            <a:r>
              <a:rPr lang="en-ID" sz="1200" dirty="0"/>
              <a:t> ID/X Partners yang </a:t>
            </a:r>
            <a:r>
              <a:rPr lang="en-ID" sz="1200" dirty="0" err="1"/>
              <a:t>bergerak</a:t>
            </a:r>
            <a:r>
              <a:rPr lang="en-ID" sz="1200" dirty="0"/>
              <a:t> di </a:t>
            </a:r>
            <a:r>
              <a:rPr lang="en-ID" sz="1200" dirty="0" err="1"/>
              <a:t>industri</a:t>
            </a:r>
            <a:r>
              <a:rPr lang="en-ID" sz="1200" dirty="0"/>
              <a:t> </a:t>
            </a:r>
            <a:r>
              <a:rPr lang="en-ID" sz="1200" dirty="0" err="1"/>
              <a:t>perbankan</a:t>
            </a:r>
            <a:r>
              <a:rPr lang="en-ID" sz="1200" dirty="0"/>
              <a:t>,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kebutuhan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Data Warehouse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beberapa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data yang </a:t>
            </a:r>
            <a:r>
              <a:rPr lang="en-ID" sz="1200" dirty="0" err="1"/>
              <a:t>berbeda</a:t>
            </a:r>
            <a:r>
              <a:rPr lang="en-ID" sz="1200" dirty="0"/>
              <a:t> yang </a:t>
            </a:r>
            <a:r>
              <a:rPr lang="en-ID" sz="1200" dirty="0" err="1"/>
              <a:t>tersimpan</a:t>
            </a:r>
            <a:r>
              <a:rPr lang="en-ID" sz="1200" dirty="0"/>
              <a:t> di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mereka</a:t>
            </a:r>
            <a:r>
              <a:rPr lang="en-ID" sz="1200" dirty="0"/>
              <a:t>.</a:t>
            </a:r>
          </a:p>
          <a:p>
            <a:pPr algn="just"/>
            <a:r>
              <a:rPr lang="en-ID" sz="1200" dirty="0" err="1"/>
              <a:t>Beberapa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data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antara</a:t>
            </a:r>
            <a:r>
              <a:rPr lang="en-ID" sz="1200" dirty="0"/>
              <a:t> lain </a:t>
            </a:r>
            <a:r>
              <a:rPr lang="es-ES" sz="1200" dirty="0" err="1"/>
              <a:t>seperti</a:t>
            </a:r>
            <a:r>
              <a:rPr lang="es-ES" sz="1200" dirty="0"/>
              <a:t> file Excel, CSV, dan </a:t>
            </a:r>
            <a:r>
              <a:rPr lang="es-ES" sz="1200" dirty="0" err="1"/>
              <a:t>database</a:t>
            </a:r>
            <a:r>
              <a:rPr lang="es-ES" sz="1200" dirty="0"/>
              <a:t> SQL Server. </a:t>
            </a:r>
          </a:p>
          <a:p>
            <a:pPr algn="just"/>
            <a:endParaRPr lang="en-ID" sz="1200" b="1" dirty="0"/>
          </a:p>
          <a:p>
            <a:pPr algn="just"/>
            <a:r>
              <a:rPr lang="en-ID" sz="1200" b="1" dirty="0" err="1"/>
              <a:t>Latar</a:t>
            </a:r>
            <a:r>
              <a:rPr lang="en-ID" sz="1200" b="1" dirty="0"/>
              <a:t> </a:t>
            </a:r>
            <a:r>
              <a:rPr lang="en-ID" sz="1200" b="1" dirty="0" err="1"/>
              <a:t>Belakang</a:t>
            </a:r>
            <a:endParaRPr lang="en-ID" sz="1200" b="1" dirty="0"/>
          </a:p>
          <a:p>
            <a:pPr algn="just"/>
            <a:endParaRPr lang="en-ID" sz="1200" dirty="0"/>
          </a:p>
          <a:p>
            <a:pPr algn="just"/>
            <a:r>
              <a:rPr lang="en-ID" sz="1200" dirty="0" err="1"/>
              <a:t>Permasalahan</a:t>
            </a:r>
            <a:r>
              <a:rPr lang="en-ID" sz="1200" dirty="0"/>
              <a:t> yang </a:t>
            </a:r>
            <a:r>
              <a:rPr lang="en-ID" sz="1200" dirty="0" err="1"/>
              <a:t>mereka</a:t>
            </a:r>
            <a:r>
              <a:rPr lang="en-ID" sz="1200" dirty="0"/>
              <a:t> </a:t>
            </a:r>
            <a:r>
              <a:rPr lang="en-ID" sz="1200" dirty="0" err="1"/>
              <a:t>hadapi</a:t>
            </a:r>
            <a:r>
              <a:rPr lang="en-ID" sz="1200" dirty="0"/>
              <a:t> </a:t>
            </a:r>
            <a:r>
              <a:rPr lang="en-ID" sz="1200" dirty="0" err="1"/>
              <a:t>saat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mereka</a:t>
            </a:r>
            <a:r>
              <a:rPr lang="en-ID" sz="1200" dirty="0"/>
              <a:t> </a:t>
            </a:r>
            <a:r>
              <a:rPr lang="en-ID" sz="1200" dirty="0" err="1"/>
              <a:t>kesulitan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mengekstrak</a:t>
            </a:r>
            <a:r>
              <a:rPr lang="en-ID" sz="1200" dirty="0"/>
              <a:t> data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(excel, csv, database)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bersamaan</a:t>
            </a:r>
            <a:r>
              <a:rPr lang="en-ID" sz="1200" dirty="0"/>
              <a:t>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pelaporan</a:t>
            </a:r>
            <a:r>
              <a:rPr lang="en-ID" sz="1200" dirty="0"/>
              <a:t> dan </a:t>
            </a:r>
            <a:r>
              <a:rPr lang="en-ID" sz="1200" dirty="0" err="1"/>
              <a:t>analisis</a:t>
            </a:r>
            <a:r>
              <a:rPr lang="en-ID" sz="1200" dirty="0"/>
              <a:t> data </a:t>
            </a:r>
            <a:r>
              <a:rPr lang="en-ID" sz="1200" dirty="0" err="1"/>
              <a:t>mereka</a:t>
            </a:r>
            <a:r>
              <a:rPr lang="en-ID" sz="1200" dirty="0"/>
              <a:t> </a:t>
            </a:r>
            <a:r>
              <a:rPr lang="en-ID" sz="1200" dirty="0" err="1"/>
              <a:t>selalu</a:t>
            </a:r>
            <a:r>
              <a:rPr lang="en-ID" sz="1200" dirty="0"/>
              <a:t> </a:t>
            </a:r>
            <a:r>
              <a:rPr lang="en-ID" sz="1200" dirty="0" err="1"/>
              <a:t>mengalami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.</a:t>
            </a:r>
          </a:p>
          <a:p>
            <a:pPr algn="just"/>
            <a:endParaRPr lang="en-ID" sz="1200" dirty="0"/>
          </a:p>
          <a:p>
            <a:pPr algn="just"/>
            <a:r>
              <a:rPr lang="en-ID" sz="1200" b="1" dirty="0"/>
              <a:t>Problem statement</a:t>
            </a:r>
          </a:p>
          <a:p>
            <a:pPr algn="just"/>
            <a:endParaRPr lang="en-ID" sz="1200" dirty="0"/>
          </a:p>
          <a:p>
            <a:pPr algn="just"/>
            <a:r>
              <a:rPr lang="en-ID" sz="1200" dirty="0"/>
              <a:t>Perusahaan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membutuhkan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solusi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mengintegrasikan</a:t>
            </a:r>
            <a:r>
              <a:rPr lang="en-ID" sz="1200" dirty="0"/>
              <a:t> data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, </a:t>
            </a:r>
            <a:r>
              <a:rPr lang="en-ID" sz="1200" dirty="0" err="1"/>
              <a:t>membersihkan</a:t>
            </a:r>
            <a:r>
              <a:rPr lang="en-ID" sz="1200" dirty="0"/>
              <a:t> dan </a:t>
            </a:r>
            <a:r>
              <a:rPr lang="en-ID" sz="1200" dirty="0" err="1"/>
              <a:t>mentransformasi</a:t>
            </a:r>
            <a:r>
              <a:rPr lang="en-ID" sz="1200" dirty="0"/>
              <a:t> data, </a:t>
            </a:r>
            <a:r>
              <a:rPr lang="en-ID" sz="1200" dirty="0" err="1"/>
              <a:t>membangun</a:t>
            </a:r>
            <a:r>
              <a:rPr lang="en-ID" sz="1200" dirty="0"/>
              <a:t> data warehouse yang </a:t>
            </a:r>
            <a:r>
              <a:rPr lang="en-ID" sz="1200" dirty="0" err="1"/>
              <a:t>efisien</a:t>
            </a:r>
            <a:r>
              <a:rPr lang="en-ID" sz="1200" dirty="0"/>
              <a:t>, dan </a:t>
            </a:r>
            <a:r>
              <a:rPr lang="en-ID" sz="1200" dirty="0" err="1"/>
              <a:t>menyediakan</a:t>
            </a:r>
            <a:r>
              <a:rPr lang="en-ID" sz="1200" dirty="0"/>
              <a:t> </a:t>
            </a:r>
            <a:r>
              <a:rPr lang="en-ID" sz="1200" dirty="0" err="1"/>
              <a:t>alat</a:t>
            </a:r>
            <a:r>
              <a:rPr lang="en-ID" sz="1200" dirty="0"/>
              <a:t> </a:t>
            </a:r>
            <a:r>
              <a:rPr lang="en-ID" sz="1200" dirty="0" err="1"/>
              <a:t>pelaporan</a:t>
            </a:r>
            <a:r>
              <a:rPr lang="en-ID" sz="1200" dirty="0"/>
              <a:t> yang user-friendly.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demikian</a:t>
            </a:r>
            <a:r>
              <a:rPr lang="en-ID" sz="1200" dirty="0"/>
              <a:t>, </a:t>
            </a:r>
            <a:r>
              <a:rPr lang="en-ID" sz="1200" dirty="0" err="1"/>
              <a:t>perusahaan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mengatasi</a:t>
            </a:r>
            <a:r>
              <a:rPr lang="en-ID" sz="1200" dirty="0"/>
              <a:t> </a:t>
            </a:r>
            <a:r>
              <a:rPr lang="en-ID" sz="1200" dirty="0" err="1"/>
              <a:t>masalah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 dan </a:t>
            </a:r>
            <a:r>
              <a:rPr lang="en-ID" sz="1200" dirty="0" err="1"/>
              <a:t>ketidakakuratan</a:t>
            </a:r>
            <a:r>
              <a:rPr lang="en-ID" sz="1200" dirty="0"/>
              <a:t> data, </a:t>
            </a:r>
            <a:r>
              <a:rPr lang="en-ID" sz="1200" dirty="0" err="1"/>
              <a:t>meningkatkan</a:t>
            </a:r>
            <a:r>
              <a:rPr lang="en-ID" sz="1200" dirty="0"/>
              <a:t> </a:t>
            </a:r>
            <a:r>
              <a:rPr lang="en-ID" sz="1200" dirty="0" err="1"/>
              <a:t>efisiensi</a:t>
            </a:r>
            <a:r>
              <a:rPr lang="en-ID" sz="1200" dirty="0"/>
              <a:t> proses </a:t>
            </a:r>
            <a:r>
              <a:rPr lang="en-ID" sz="1200" dirty="0" err="1"/>
              <a:t>pengambilan</a:t>
            </a:r>
            <a:r>
              <a:rPr lang="en-ID" sz="1200" dirty="0"/>
              <a:t> </a:t>
            </a:r>
            <a:r>
              <a:rPr lang="en-ID" sz="1200" dirty="0" err="1"/>
              <a:t>keputusan</a:t>
            </a:r>
            <a:r>
              <a:rPr lang="en-ID" sz="1200" dirty="0"/>
              <a:t>, dan </a:t>
            </a:r>
            <a:r>
              <a:rPr lang="en-ID" sz="1200" dirty="0" err="1"/>
              <a:t>mengurangi</a:t>
            </a:r>
            <a:r>
              <a:rPr lang="en-ID" sz="1200" dirty="0"/>
              <a:t> </a:t>
            </a:r>
            <a:r>
              <a:rPr lang="en-ID" sz="1200" dirty="0" err="1"/>
              <a:t>biaya</a:t>
            </a:r>
            <a:r>
              <a:rPr lang="en-ID" sz="1200" dirty="0"/>
              <a:t> </a:t>
            </a:r>
            <a:r>
              <a:rPr lang="en-ID" sz="1200" dirty="0" err="1"/>
              <a:t>operasional</a:t>
            </a:r>
            <a:r>
              <a:rPr lang="en-ID" sz="1200" dirty="0"/>
              <a:t>.</a:t>
            </a: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9107" y="28006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/>
          <p:cNvSpPr txBox="1"/>
          <p:nvPr/>
        </p:nvSpPr>
        <p:spPr>
          <a:xfrm>
            <a:off x="-138779" y="0"/>
            <a:ext cx="29664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here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b="0" i="1" u="none" strike="noStrike" cap="none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&lt;buat hyperlink di kata "here" di atas, sisipkan link youtube yang berisi rekaman anda melakukan presentasi penjelasan hasil pengerjaan final task. Hapus pesan ini jika anda telah memahami pesan ini&gt;</a:t>
            </a:r>
            <a:endParaRPr sz="1000" b="1" i="1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4B8F149-3A0E-2B7B-5A74-D7DB71E0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35AAADB9-7C8D-912C-B67F-FC55BAF0563A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6659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D6E0A735-3145-96D3-57DC-0FD3E6290B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DB16A260-054D-A5C0-8BEA-862900142D75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>
            <a:extLst>
              <a:ext uri="{FF2B5EF4-FFF2-40B4-BE49-F238E27FC236}">
                <a16:creationId xmlns:a16="http://schemas.microsoft.com/office/drawing/2014/main" id="{A9A26400-A037-1B67-B300-4AEC624899E7}"/>
              </a:ext>
            </a:extLst>
          </p:cNvPr>
          <p:cNvSpPr txBox="1"/>
          <p:nvPr/>
        </p:nvSpPr>
        <p:spPr>
          <a:xfrm>
            <a:off x="234196" y="1940444"/>
            <a:ext cx="3019647" cy="212362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Restore Database: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Kink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kanan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pada database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pilih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Restore Database -&gt; pada general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bagian</a:t>
            </a:r>
            <a:r>
              <a:rPr lang="en-ID" sz="1200" dirty="0">
                <a:latin typeface="Rubik"/>
                <a:ea typeface="Rubik"/>
                <a:cs typeface="Rubik"/>
                <a:sym typeface="Rubik"/>
              </a:rPr>
              <a:t> Source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device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lalu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titik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3(…) -&gt;pada Backup file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pilih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file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add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pilih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file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sample.bak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ok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lalu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ok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lagi</a:t>
            </a:r>
            <a:r>
              <a:rPr lang="en-ID" sz="1200" dirty="0">
                <a:latin typeface="Rubik"/>
                <a:ea typeface="Rubik"/>
                <a:cs typeface="Rubik"/>
                <a:sym typeface="Rubik"/>
              </a:rPr>
              <a:t>.</a:t>
            </a:r>
            <a:endParaRPr lang="en-ID" sz="1200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4DDE250-E63D-EF19-9A74-87A46DEF82AC}"/>
              </a:ext>
            </a:extLst>
          </p:cNvPr>
          <p:cNvSpPr/>
          <p:nvPr/>
        </p:nvSpPr>
        <p:spPr>
          <a:xfrm rot="16200000">
            <a:off x="3554905" y="2918734"/>
            <a:ext cx="155089" cy="322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67CF6-62E8-CAFD-057A-A4109E31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220" y="1263225"/>
            <a:ext cx="4078063" cy="36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/>
          <p:cNvSpPr txBox="1"/>
          <p:nvPr/>
        </p:nvSpPr>
        <p:spPr>
          <a:xfrm>
            <a:off x="16659" y="1182704"/>
            <a:ext cx="2679147" cy="43855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100" b="1" i="0" u="none" strike="noStrike" cap="none" dirty="0">
                <a:latin typeface="Rubik"/>
                <a:ea typeface="Rubik"/>
                <a:cs typeface="Rubik"/>
                <a:sym typeface="Rubik"/>
              </a:rPr>
              <a:t>Create Data Warehouse DWH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EB496-4931-0923-E8C8-BB26A3F1F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45" y="1304456"/>
            <a:ext cx="1882643" cy="308069"/>
          </a:xfrm>
          <a:prstGeom prst="rect">
            <a:avLst/>
          </a:prstGeom>
        </p:spPr>
      </p:pic>
      <p:sp>
        <p:nvSpPr>
          <p:cNvPr id="8" name="Google Shape;121;g23ec2985a68_1_33">
            <a:extLst>
              <a:ext uri="{FF2B5EF4-FFF2-40B4-BE49-F238E27FC236}">
                <a16:creationId xmlns:a16="http://schemas.microsoft.com/office/drawing/2014/main" id="{C6854248-9D96-9103-FFA9-4A9B21C30B4B}"/>
              </a:ext>
            </a:extLst>
          </p:cNvPr>
          <p:cNvSpPr txBox="1"/>
          <p:nvPr/>
        </p:nvSpPr>
        <p:spPr>
          <a:xfrm>
            <a:off x="5482387" y="803204"/>
            <a:ext cx="2679147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200" b="1" i="0" u="none" strike="noStrike" cap="none" dirty="0">
                <a:latin typeface="Rubik"/>
                <a:ea typeface="Rubik"/>
                <a:cs typeface="Rubik"/>
                <a:sym typeface="Rubik"/>
              </a:rPr>
              <a:t>Create </a:t>
            </a:r>
            <a:r>
              <a:rPr lang="en-ID" sz="1200" b="1" i="0" u="none" strike="noStrike" cap="none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ID" sz="1200" b="1" i="0" u="none" strike="noStrike" cap="none" dirty="0">
                <a:latin typeface="Rubik"/>
                <a:ea typeface="Rubik"/>
                <a:cs typeface="Rubik"/>
                <a:sym typeface="Rubik"/>
              </a:rPr>
              <a:t> D</a:t>
            </a:r>
            <a:r>
              <a:rPr lang="en-ID" sz="1200" b="1" dirty="0"/>
              <a:t>imension</a:t>
            </a:r>
            <a:endParaRPr lang="en-ID" sz="1200" b="1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32329-B96B-F805-3E6C-F30FA2397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05" y="1638662"/>
            <a:ext cx="3627509" cy="332466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C511F6E-8184-51D4-5F21-9D51FDD72C73}"/>
              </a:ext>
            </a:extLst>
          </p:cNvPr>
          <p:cNvSpPr/>
          <p:nvPr/>
        </p:nvSpPr>
        <p:spPr>
          <a:xfrm rot="10800000" flipV="1">
            <a:off x="6720413" y="1211670"/>
            <a:ext cx="202835" cy="2468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90AC476-D54A-8500-ECCC-BD323CEB13CB}"/>
              </a:ext>
            </a:extLst>
          </p:cNvPr>
          <p:cNvSpPr/>
          <p:nvPr/>
        </p:nvSpPr>
        <p:spPr>
          <a:xfrm rot="16200000">
            <a:off x="2539523" y="1285254"/>
            <a:ext cx="155089" cy="322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Google Shape;121;g23ec2985a68_1_33">
            <a:extLst>
              <a:ext uri="{FF2B5EF4-FFF2-40B4-BE49-F238E27FC236}">
                <a16:creationId xmlns:a16="http://schemas.microsoft.com/office/drawing/2014/main" id="{567F1046-CE35-8F41-F8DE-0B1EC2340BB2}"/>
              </a:ext>
            </a:extLst>
          </p:cNvPr>
          <p:cNvSpPr txBox="1"/>
          <p:nvPr/>
        </p:nvSpPr>
        <p:spPr>
          <a:xfrm>
            <a:off x="996521" y="2031755"/>
            <a:ext cx="2679147" cy="43855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100" b="1" i="0" u="none" strike="noStrike" cap="none" dirty="0">
                <a:latin typeface="Rubik"/>
                <a:ea typeface="Rubik"/>
                <a:cs typeface="Rubik"/>
                <a:sym typeface="Rubik"/>
              </a:rPr>
              <a:t>Create Data </a:t>
            </a:r>
            <a:r>
              <a:rPr lang="en-ID" sz="1100" b="1" i="0" u="none" strike="noStrike" cap="none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ID" sz="1100" b="1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1" dirty="0" err="1"/>
              <a:t>FactTransaction</a:t>
            </a:r>
            <a:endParaRPr lang="en-ID" sz="1100" b="1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93E753-3457-C7F4-605B-C2E07E5B6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1" y="2978193"/>
            <a:ext cx="4018849" cy="1939056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A76894B9-6199-23C0-EADB-C17A33AC9E64}"/>
              </a:ext>
            </a:extLst>
          </p:cNvPr>
          <p:cNvSpPr/>
          <p:nvPr/>
        </p:nvSpPr>
        <p:spPr>
          <a:xfrm>
            <a:off x="2336095" y="2491257"/>
            <a:ext cx="180277" cy="312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72E2AC1-4573-730F-45D8-66C31B53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1913CBAA-1E0B-2432-B92C-CE4C6CCE8C1F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EED14C57-AE7A-B5D1-74EA-84753F327B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82381099-008C-8C5F-995B-7C1655D2509A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>
            <a:extLst>
              <a:ext uri="{FF2B5EF4-FFF2-40B4-BE49-F238E27FC236}">
                <a16:creationId xmlns:a16="http://schemas.microsoft.com/office/drawing/2014/main" id="{A8634DF3-A97B-1792-43FB-A429A31186E1}"/>
              </a:ext>
            </a:extLst>
          </p:cNvPr>
          <p:cNvSpPr txBox="1"/>
          <p:nvPr/>
        </p:nvSpPr>
        <p:spPr>
          <a:xfrm>
            <a:off x="132201" y="1504377"/>
            <a:ext cx="2679147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2000" b="1" i="0" u="none" strike="noStrike" cap="none" dirty="0">
                <a:latin typeface="Rubik"/>
                <a:ea typeface="Rubik"/>
                <a:cs typeface="Rubik"/>
                <a:sym typeface="Rubik"/>
              </a:rPr>
              <a:t>Result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59CD8C-F363-9C9C-4D19-E06CCDD9AD08}"/>
              </a:ext>
            </a:extLst>
          </p:cNvPr>
          <p:cNvSpPr/>
          <p:nvPr/>
        </p:nvSpPr>
        <p:spPr>
          <a:xfrm rot="5400000" flipV="1">
            <a:off x="2270592" y="1608593"/>
            <a:ext cx="219295" cy="5505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72EED-CD2A-B540-4F1E-AEE04F9E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770" y="1006833"/>
            <a:ext cx="5747732" cy="1754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66B1C-2DAC-C7F6-6A61-682496BCB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554" y="2884967"/>
            <a:ext cx="3301046" cy="2169042"/>
          </a:xfrm>
          <a:prstGeom prst="rect">
            <a:avLst/>
          </a:prstGeom>
        </p:spPr>
      </p:pic>
      <p:sp>
        <p:nvSpPr>
          <p:cNvPr id="14" name="Google Shape;121;g23ec2985a68_1_33">
            <a:extLst>
              <a:ext uri="{FF2B5EF4-FFF2-40B4-BE49-F238E27FC236}">
                <a16:creationId xmlns:a16="http://schemas.microsoft.com/office/drawing/2014/main" id="{77CE00BE-37D0-84F9-DBEF-895976F5CDA6}"/>
              </a:ext>
            </a:extLst>
          </p:cNvPr>
          <p:cNvSpPr txBox="1"/>
          <p:nvPr/>
        </p:nvSpPr>
        <p:spPr>
          <a:xfrm>
            <a:off x="118958" y="3733605"/>
            <a:ext cx="2679147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600" b="1" i="0" u="none" strike="noStrike" cap="none" dirty="0">
                <a:latin typeface="Rubik"/>
                <a:ea typeface="Rubik"/>
                <a:cs typeface="Rubik"/>
                <a:sym typeface="Rubik"/>
              </a:rPr>
              <a:t>Result Diagram </a:t>
            </a:r>
            <a:r>
              <a:rPr lang="en-ID" sz="1600" b="1" i="0" u="none" strike="noStrike" cap="none" dirty="0" err="1">
                <a:latin typeface="Rubik"/>
                <a:ea typeface="Rubik"/>
                <a:cs typeface="Rubik"/>
                <a:sym typeface="Rubik"/>
              </a:rPr>
              <a:t>Tabel</a:t>
            </a:r>
            <a:endParaRPr lang="en-ID" sz="1600" b="1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DD2678E-3719-67B7-E167-15DC776A7E83}"/>
              </a:ext>
            </a:extLst>
          </p:cNvPr>
          <p:cNvSpPr/>
          <p:nvPr/>
        </p:nvSpPr>
        <p:spPr>
          <a:xfrm rot="5400000" flipV="1">
            <a:off x="3085421" y="3493604"/>
            <a:ext cx="252159" cy="10339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637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Create ETL Job for Dimension Table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2220564"/>
            <a:ext cx="3359628" cy="170813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ts val="5000"/>
            </a:pP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da proses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tMap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output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DimCustomer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perubahan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kolom</a:t>
            </a:r>
            <a:r>
              <a:rPr lang="en-ID" sz="1100" dirty="0"/>
              <a:t> </a:t>
            </a:r>
            <a:r>
              <a:rPr lang="en-ID" sz="1100" dirty="0" err="1"/>
              <a:t>tersebut</a:t>
            </a:r>
            <a:r>
              <a:rPr lang="en-ID" sz="1100" dirty="0"/>
              <a:t> </a:t>
            </a:r>
            <a:r>
              <a:rPr lang="en-ID" sz="1100" dirty="0" err="1"/>
              <a:t>diubah</a:t>
            </a:r>
            <a:r>
              <a:rPr lang="en-ID" sz="1100" dirty="0"/>
              <a:t>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huruf</a:t>
            </a:r>
            <a:r>
              <a:rPr lang="en-ID" sz="1100" dirty="0"/>
              <a:t> </a:t>
            </a:r>
            <a:r>
              <a:rPr lang="en-ID" sz="1100" dirty="0" err="1"/>
              <a:t>kapital</a:t>
            </a:r>
            <a:r>
              <a:rPr lang="en-ID" sz="1100" dirty="0"/>
              <a:t> </a:t>
            </a:r>
            <a:r>
              <a:rPr lang="en-ID" sz="1100" dirty="0" err="1"/>
              <a:t>kecuali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kolom</a:t>
            </a:r>
            <a:r>
              <a:rPr lang="en-ID" sz="1100" dirty="0"/>
              <a:t> </a:t>
            </a:r>
            <a:r>
              <a:rPr lang="en-ID" sz="1100" dirty="0" err="1"/>
              <a:t>CustomerID</a:t>
            </a:r>
            <a:r>
              <a:rPr lang="en-ID" sz="1100" dirty="0"/>
              <a:t>, Age dan Email. Adapun </a:t>
            </a:r>
            <a:r>
              <a:rPr lang="en-ID" sz="1100" dirty="0" err="1"/>
              <a:t>tabel</a:t>
            </a:r>
            <a:r>
              <a:rPr lang="en-ID" sz="1100" dirty="0"/>
              <a:t>  </a:t>
            </a:r>
            <a:r>
              <a:rPr lang="en-ID" sz="1100" dirty="0" err="1"/>
              <a:t>DimAccount</a:t>
            </a:r>
            <a:r>
              <a:rPr lang="en-ID" sz="1100" dirty="0"/>
              <a:t> dan </a:t>
            </a:r>
            <a:r>
              <a:rPr lang="en-ID" sz="1100" dirty="0" err="1"/>
              <a:t>DimBranch</a:t>
            </a:r>
            <a:r>
              <a:rPr lang="en-ID" sz="1100" dirty="0"/>
              <a:t> </a:t>
            </a:r>
            <a:r>
              <a:rPr lang="en-ID" sz="1100" dirty="0" err="1"/>
              <a:t>langsung</a:t>
            </a:r>
            <a:r>
              <a:rPr lang="en-ID" sz="1100" dirty="0"/>
              <a:t> </a:t>
            </a:r>
            <a:r>
              <a:rPr lang="en-ID" sz="1100" dirty="0" err="1"/>
              <a:t>ke</a:t>
            </a:r>
            <a:r>
              <a:rPr lang="en-ID" sz="1100" dirty="0"/>
              <a:t> output </a:t>
            </a:r>
            <a:r>
              <a:rPr lang="en-ID" sz="1100" dirty="0" err="1"/>
              <a:t>tanpa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</a:t>
            </a:r>
            <a:r>
              <a:rPr lang="en-ID" sz="1100" dirty="0" err="1"/>
              <a:t>perubahan</a:t>
            </a:r>
            <a:r>
              <a:rPr lang="en-ID" sz="1100" dirty="0"/>
              <a:t>.</a:t>
            </a:r>
            <a:endParaRPr sz="11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C03F-60E7-FA3A-C0C0-8C815EB2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68" y="1299653"/>
            <a:ext cx="4543132" cy="3589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988</Words>
  <Application>Microsoft Office PowerPoint</Application>
  <PresentationFormat>On-screen Show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__Inter_d65c78</vt:lpstr>
      <vt:lpstr>var(--artdeco-reset-typography-font-family-sans)</vt:lpstr>
      <vt:lpstr>Rubik Medium</vt:lpstr>
      <vt:lpstr>Rubik Light</vt:lpstr>
      <vt:lpstr>Roboto</vt:lpstr>
      <vt:lpstr>Rubik</vt:lpstr>
      <vt:lpstr>-apple-system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Disclaimer </vt:lpstr>
      <vt:lpstr>PowerPoint Presentation</vt:lpstr>
      <vt:lpstr>Disclaimer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 PUJI FIRMANSYAH</cp:lastModifiedBy>
  <cp:revision>6</cp:revision>
  <dcterms:modified xsi:type="dcterms:W3CDTF">2024-12-13T06:35:28Z</dcterms:modified>
</cp:coreProperties>
</file>